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4" r:id="rId6"/>
    <p:sldId id="263" r:id="rId7"/>
    <p:sldId id="268" r:id="rId8"/>
    <p:sldId id="265" r:id="rId9"/>
    <p:sldId id="266" r:id="rId10"/>
    <p:sldId id="269" r:id="rId11"/>
    <p:sldId id="270" r:id="rId12"/>
    <p:sldId id="261" r:id="rId13"/>
    <p:sldId id="272" r:id="rId14"/>
    <p:sldId id="273" r:id="rId15"/>
    <p:sldId id="274" r:id="rId16"/>
    <p:sldId id="27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14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Adding and Subtracting Real Numbers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5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3</a:t>
            </a:r>
            <a:r>
              <a:rPr lang="en-US" sz="2400" dirty="0" smtClean="0"/>
              <a:t>: </a:t>
            </a:r>
            <a:r>
              <a:rPr lang="en-US" sz="2400" dirty="0"/>
              <a:t>Find the </a:t>
            </a:r>
            <a:r>
              <a:rPr lang="en-US" sz="2400" dirty="0" smtClean="0"/>
              <a:t>difference.</a:t>
            </a:r>
            <a:endParaRPr lang="en-US" sz="2400" dirty="0"/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977727"/>
                  </p:ext>
                </p:extLst>
              </p:nvPr>
            </p:nvGraphicFramePr>
            <p:xfrm>
              <a:off x="304800" y="1200150"/>
              <a:ext cx="23774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977727"/>
                  </p:ext>
                </p:extLst>
              </p:nvPr>
            </p:nvGraphicFramePr>
            <p:xfrm>
              <a:off x="304800" y="1200150"/>
              <a:ext cx="23774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8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108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208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4395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3</a:t>
            </a:r>
            <a:r>
              <a:rPr lang="en-US" sz="2400" dirty="0" smtClean="0"/>
              <a:t>: </a:t>
            </a:r>
            <a:r>
              <a:rPr lang="en-US" sz="2400" dirty="0"/>
              <a:t>Find the difference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667000" y="2952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53000" y="2038350"/>
            <a:ext cx="7315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67000" y="1144432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329672"/>
                  </p:ext>
                </p:extLst>
              </p:nvPr>
            </p:nvGraphicFramePr>
            <p:xfrm>
              <a:off x="304800" y="1200150"/>
              <a:ext cx="60350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22860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329672"/>
                  </p:ext>
                </p:extLst>
              </p:nvPr>
            </p:nvGraphicFramePr>
            <p:xfrm>
              <a:off x="304800" y="1200150"/>
              <a:ext cx="60350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22860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8667" r="-20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4000" t="-8667" r="-6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108667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4000" t="-108667" r="-6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0000" t="-108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" t="-208667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4000" t="-208667" r="-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387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OPPOSITES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are pair of positive real numbers with its negative. Opposites are additive inverse of each other.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endParaRPr lang="en-US" sz="2400" dirty="0" smtClean="0">
                  <a:ea typeface="Calibri"/>
                  <a:cs typeface="Times New Roman"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ADDITIVE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INVERSE </a:t>
                </a:r>
                <a:r>
                  <a:rPr lang="en-US" sz="2400" dirty="0">
                    <a:ea typeface="Calibri"/>
                    <a:cs typeface="Times New Roman"/>
                  </a:rPr>
                  <a:t>of a</a:t>
                </a:r>
                <a:r>
                  <a:rPr lang="en-US" sz="2400" b="1" dirty="0"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number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is the number that when add to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𝒂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will yield zero.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 algn="ctr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𝟎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Group 55"/>
          <p:cNvGrpSpPr/>
          <p:nvPr/>
        </p:nvGrpSpPr>
        <p:grpSpPr>
          <a:xfrm>
            <a:off x="205683" y="3290291"/>
            <a:ext cx="8785917" cy="1643659"/>
            <a:chOff x="205683" y="3227879"/>
            <a:chExt cx="8785917" cy="164365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 Box 225"/>
                <p:cNvSpPr txBox="1"/>
                <p:nvPr/>
              </p:nvSpPr>
              <p:spPr>
                <a:xfrm>
                  <a:off x="205683" y="3583619"/>
                  <a:ext cx="2057400" cy="225419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:r>
                    <a:rPr lang="en-US" sz="1600" dirty="0">
                      <a:solidFill>
                        <a:srgbClr val="7030A0"/>
                      </a:solidFill>
                      <a:effectLst/>
                      <a:latin typeface="Times New Roman"/>
                      <a:ea typeface="Calibri"/>
                    </a:rPr>
                    <a:t>The opposite of </a:t>
                  </a: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−</m:t>
                      </m:r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𝟓</m:t>
                      </m:r>
                    </m:oMath>
                  </a14:m>
                  <a:r>
                    <a:rPr lang="en-US" sz="1600" dirty="0">
                      <a:solidFill>
                        <a:srgbClr val="7030A0"/>
                      </a:solidFill>
                      <a:effectLst/>
                      <a:latin typeface="Times New Roman"/>
                      <a:ea typeface="Calibri"/>
                    </a:rPr>
                    <a:t> is </a:t>
                  </a:r>
                  <a14:m>
                    <m:oMath xmlns:m="http://schemas.openxmlformats.org/officeDocument/2006/math">
                      <m:r>
                        <a:rPr lang="en-US" sz="1600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 </m:t>
                      </m:r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𝟓</m:t>
                      </m:r>
                    </m:oMath>
                  </a14:m>
                  <a:r>
                    <a:rPr lang="en-US" sz="1600" dirty="0">
                      <a:solidFill>
                        <a:srgbClr val="7030A0"/>
                      </a:solidFill>
                      <a:effectLst/>
                      <a:latin typeface="Times New Roman"/>
                      <a:ea typeface="Calibri"/>
                    </a:rPr>
                    <a:t>.</a:t>
                  </a:r>
                  <a:r>
                    <a:rPr lang="en-US" sz="1600" b="1" dirty="0">
                      <a:solidFill>
                        <a:srgbClr val="7030A0"/>
                      </a:solidFill>
                      <a:effectLst/>
                      <a:latin typeface="Times New Roman"/>
                      <a:ea typeface="Calibri"/>
                    </a:rPr>
                    <a:t>    </a:t>
                  </a:r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5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683" y="3583619"/>
                  <a:ext cx="2057400" cy="225419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6231" t="-27027" r="-5935" b="-6486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 Box 225"/>
                <p:cNvSpPr txBox="1"/>
                <p:nvPr/>
              </p:nvSpPr>
              <p:spPr>
                <a:xfrm>
                  <a:off x="6858000" y="3562350"/>
                  <a:ext cx="2133600" cy="25036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:r>
                    <a:rPr lang="en-US" sz="1600" dirty="0">
                      <a:solidFill>
                        <a:srgbClr val="FF0000"/>
                      </a:solidFill>
                      <a:effectLst/>
                      <a:latin typeface="Times New Roman"/>
                      <a:ea typeface="Calibri"/>
                    </a:rPr>
                    <a:t> The opposite of </a:t>
                  </a: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FF0000"/>
                          </a:solidFill>
                          <a:effectLst/>
                          <a:latin typeface="Cambria Math"/>
                          <a:ea typeface="Calibri"/>
                        </a:rPr>
                        <m:t>𝟔</m:t>
                      </m:r>
                    </m:oMath>
                  </a14:m>
                  <a:r>
                    <a:rPr lang="en-US" sz="1600" dirty="0">
                      <a:solidFill>
                        <a:srgbClr val="FF0000"/>
                      </a:solidFill>
                      <a:effectLst/>
                      <a:latin typeface="Times New Roman"/>
                      <a:ea typeface="Calibri"/>
                    </a:rPr>
                    <a:t> is </a:t>
                  </a: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FF0000"/>
                          </a:solidFill>
                          <a:effectLst/>
                          <a:latin typeface="Cambria Math"/>
                          <a:ea typeface="Calibri"/>
                        </a:rPr>
                        <m:t>–</m:t>
                      </m:r>
                      <m:r>
                        <a:rPr lang="en-US" sz="1600" b="1" i="1">
                          <a:solidFill>
                            <a:srgbClr val="FF0000"/>
                          </a:solidFill>
                          <a:effectLst/>
                          <a:latin typeface="Cambria Math"/>
                          <a:ea typeface="Calibri"/>
                        </a:rPr>
                        <m:t>𝟔</m:t>
                      </m:r>
                    </m:oMath>
                  </a14:m>
                  <a:r>
                    <a:rPr lang="en-US" sz="1600" dirty="0">
                      <a:solidFill>
                        <a:srgbClr val="FF0000"/>
                      </a:solidFill>
                      <a:effectLst/>
                      <a:latin typeface="Times New Roman"/>
                      <a:ea typeface="Calibri"/>
                    </a:rPr>
                    <a:t>.</a:t>
                  </a:r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53" name="Text Box 2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8000" y="3562350"/>
                  <a:ext cx="2133600" cy="2503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3429" t="-17073" r="-1429" b="-58537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" name="Straight Connector 6"/>
            <p:cNvCxnSpPr/>
            <p:nvPr/>
          </p:nvCxnSpPr>
          <p:spPr>
            <a:xfrm>
              <a:off x="2399449" y="4451188"/>
              <a:ext cx="4072179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788523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061888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333366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604341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875819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147735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418271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689749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960265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231743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503221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773758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045236" y="4324350"/>
              <a:ext cx="0" cy="27149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225"/>
            <p:cNvSpPr txBox="1"/>
            <p:nvPr/>
          </p:nvSpPr>
          <p:spPr>
            <a:xfrm>
              <a:off x="4377322" y="4598148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4644502" y="4598105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4919993" y="4597955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5189381" y="4597955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5462688" y="4598105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5732280" y="4598670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6005725" y="4599362"/>
              <a:ext cx="95207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Text Box 225"/>
            <p:cNvSpPr txBox="1"/>
            <p:nvPr/>
          </p:nvSpPr>
          <p:spPr>
            <a:xfrm>
              <a:off x="4075938" y="4599772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804523" y="4599772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225"/>
            <p:cNvSpPr txBox="1"/>
            <p:nvPr/>
          </p:nvSpPr>
          <p:spPr>
            <a:xfrm>
              <a:off x="3535015" y="4598670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3261812" y="4600045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225"/>
            <p:cNvSpPr txBox="1"/>
            <p:nvPr/>
          </p:nvSpPr>
          <p:spPr>
            <a:xfrm>
              <a:off x="2991277" y="4598670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2719350" y="4598847"/>
              <a:ext cx="150821" cy="27149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 flipV="1">
              <a:off x="4147735" y="3906375"/>
              <a:ext cx="0" cy="407253"/>
            </a:xfrm>
            <a:prstGeom prst="line">
              <a:avLst/>
            </a:prstGeom>
            <a:ln w="1905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4419861" y="3635627"/>
              <a:ext cx="0" cy="542015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4689749" y="3906633"/>
              <a:ext cx="0" cy="407253"/>
            </a:xfrm>
            <a:prstGeom prst="line">
              <a:avLst/>
            </a:prstGeom>
            <a:ln w="1905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3869263" y="3770624"/>
              <a:ext cx="0" cy="543003"/>
            </a:xfrm>
            <a:prstGeom prst="line">
              <a:avLst/>
            </a:prstGeom>
            <a:ln w="1905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4953272" y="3770882"/>
              <a:ext cx="0" cy="543003"/>
            </a:xfrm>
            <a:prstGeom prst="line">
              <a:avLst/>
            </a:prstGeom>
            <a:ln w="19050">
              <a:solidFill>
                <a:schemeClr val="accent6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3596746" y="3634873"/>
              <a:ext cx="0" cy="678754"/>
            </a:xfrm>
            <a:prstGeom prst="line">
              <a:avLst/>
            </a:prstGeom>
            <a:ln w="19050">
              <a:solidFill>
                <a:srgbClr val="C0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5224148" y="3634873"/>
              <a:ext cx="0" cy="678754"/>
            </a:xfrm>
            <a:prstGeom prst="line">
              <a:avLst/>
            </a:prstGeom>
            <a:ln w="19050">
              <a:solidFill>
                <a:srgbClr val="C0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4417308" y="3234784"/>
              <a:ext cx="0" cy="1085915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4409276" y="2820438"/>
              <a:ext cx="0" cy="162887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3333366" y="3499122"/>
              <a:ext cx="0" cy="814505"/>
            </a:xfrm>
            <a:prstGeom prst="line">
              <a:avLst/>
            </a:prstGeom>
            <a:ln w="19050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5499372" y="3499381"/>
              <a:ext cx="0" cy="814505"/>
            </a:xfrm>
            <a:prstGeom prst="line">
              <a:avLst/>
            </a:prstGeom>
            <a:ln w="19050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4419281" y="2413207"/>
              <a:ext cx="0" cy="2171828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3061888" y="3363630"/>
              <a:ext cx="0" cy="950256"/>
            </a:xfrm>
            <a:prstGeom prst="line">
              <a:avLst/>
            </a:prstGeom>
            <a:ln w="1905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V="1">
              <a:off x="5760905" y="3363630"/>
              <a:ext cx="0" cy="950256"/>
            </a:xfrm>
            <a:prstGeom prst="line">
              <a:avLst/>
            </a:prstGeom>
            <a:ln w="1905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2788523" y="3227879"/>
              <a:ext cx="0" cy="1086007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6045236" y="3227879"/>
              <a:ext cx="0" cy="1086007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4414360" y="2006237"/>
              <a:ext cx="0" cy="2714786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4416365" y="1611370"/>
              <a:ext cx="0" cy="325774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100350" y="3720723"/>
              <a:ext cx="75765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 flipV="1">
              <a:off x="2286000" y="3715589"/>
              <a:ext cx="758533" cy="258"/>
            </a:xfrm>
            <a:prstGeom prst="line">
              <a:avLst/>
            </a:prstGeom>
            <a:ln w="1905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4</a:t>
            </a:r>
            <a:r>
              <a:rPr lang="en-US" sz="2400" dirty="0" smtClean="0"/>
              <a:t>: </a:t>
            </a:r>
            <a:r>
              <a:rPr lang="en-US" sz="2400" dirty="0"/>
              <a:t>Evaluate each expression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7257716"/>
                  </p:ext>
                </p:extLst>
              </p:nvPr>
            </p:nvGraphicFramePr>
            <p:xfrm>
              <a:off x="304800" y="1200150"/>
              <a:ext cx="291592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7040"/>
                    <a:gridCol w="246888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7257716"/>
                  </p:ext>
                </p:extLst>
              </p:nvPr>
            </p:nvGraphicFramePr>
            <p:xfrm>
              <a:off x="304800" y="1200150"/>
              <a:ext cx="291592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7040"/>
                    <a:gridCol w="246888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8667" r="-24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108667" r="-24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208667" r="-24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0781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4</a:t>
            </a:r>
            <a:r>
              <a:rPr lang="en-US" sz="2400" dirty="0" smtClean="0"/>
              <a:t>: </a:t>
            </a:r>
            <a:r>
              <a:rPr lang="en-US" sz="2400" dirty="0"/>
              <a:t>Evaluate each expression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105400" y="2952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05400" y="20383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77000" y="1144432"/>
            <a:ext cx="7315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5448770"/>
                  </p:ext>
                </p:extLst>
              </p:nvPr>
            </p:nvGraphicFramePr>
            <p:xfrm>
              <a:off x="304800" y="1200150"/>
              <a:ext cx="732536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7040"/>
                    <a:gridCol w="2468880"/>
                    <a:gridCol w="1920240"/>
                    <a:gridCol w="1371600"/>
                    <a:gridCol w="111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5448770"/>
                  </p:ext>
                </p:extLst>
              </p:nvPr>
            </p:nvGraphicFramePr>
            <p:xfrm>
              <a:off x="304800" y="1200150"/>
              <a:ext cx="732536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7040"/>
                    <a:gridCol w="2468880"/>
                    <a:gridCol w="1920240"/>
                    <a:gridCol w="1371600"/>
                    <a:gridCol w="1117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8667" r="-17876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266" t="-8667" r="-12911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89" t="-8667" r="-8133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56831" t="-8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108667" r="-17876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266" t="-108667" r="-12911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89" t="-108667" r="-813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25" t="-208667" r="-178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1266" t="-208667" r="-1291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89" t="-208667" r="-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3943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Problem 5</a:t>
            </a:r>
            <a:r>
              <a:rPr lang="en-US" sz="2400" dirty="0">
                <a:ea typeface="Calibri"/>
                <a:cs typeface="Times New Roman"/>
              </a:rPr>
              <a:t>: The average height of a NBA player is 79 inches while the height of an average man is 69 inches. What is the difference between their heights? 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76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57600" y="27241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Problem 5</a:t>
                </a:r>
                <a:r>
                  <a:rPr lang="en-US" sz="2400" dirty="0">
                    <a:ea typeface="Calibri"/>
                    <a:cs typeface="Times New Roman"/>
                  </a:rPr>
                  <a:t>: The average height of a NBA player is 79 inches while the height of an average man is 69 inches. What is the difference between their heights? </a:t>
                </a:r>
                <a:endParaRPr lang="en-US" sz="2400" dirty="0" smtClean="0">
                  <a:ea typeface="Calibri"/>
                  <a:cs typeface="Times New Roman"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𝟕𝟗</m:t>
                      </m:r>
                      <m:r>
                        <a:rPr lang="en-US" sz="2400" b="1" i="1"/>
                        <m:t>−</m:t>
                      </m:r>
                      <m:r>
                        <a:rPr lang="en-US" sz="2400" b="1" i="1"/>
                        <m:t>𝟔𝟗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𝟏𝟎</m:t>
                      </m:r>
                      <m:r>
                        <a:rPr lang="en-US" sz="2400" b="1" i="1"/>
                        <m:t> </m:t>
                      </m:r>
                      <m:r>
                        <a:rPr lang="en-US" sz="2400" b="1" i="1"/>
                        <m:t>𝒊𝒏𝒄𝒉𝒆𝒔</m:t>
                      </m:r>
                    </m:oMath>
                  </m:oMathPara>
                </a14:m>
                <a:endParaRPr lang="en-US" sz="2400" dirty="0"/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3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add and subtract integers and rational numbers.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Rules of Addition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Rule of Subtraction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Opposites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Additive Inverse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r>
              <a:rPr lang="en-US" sz="2400" dirty="0"/>
              <a:t>We can use a number line to add any real numbers.</a:t>
            </a:r>
          </a:p>
          <a:p>
            <a:pPr lvl="0"/>
            <a:r>
              <a:rPr lang="en-US" sz="2400" dirty="0"/>
              <a:t>Adding a positive number by moving to the right.</a:t>
            </a:r>
          </a:p>
          <a:p>
            <a:pPr lvl="0"/>
            <a:r>
              <a:rPr lang="en-US" sz="2400" dirty="0"/>
              <a:t>Adding a negative number by moving to left.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914400" y="2605988"/>
            <a:ext cx="7315200" cy="1327838"/>
            <a:chOff x="914400" y="2605988"/>
            <a:chExt cx="7315200" cy="1327838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914400" y="2768613"/>
              <a:ext cx="7313292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27708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778940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27192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72378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823049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171301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518905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867157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215971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563014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911266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258282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606534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5954786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301829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6650081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001960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350212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694837" y="2605988"/>
              <a:ext cx="0" cy="34809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 Box 225"/>
            <p:cNvSpPr txBox="1"/>
            <p:nvPr/>
          </p:nvSpPr>
          <p:spPr>
            <a:xfrm>
              <a:off x="4510485" y="2957035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" name="Text Box 225"/>
            <p:cNvSpPr txBox="1"/>
            <p:nvPr/>
          </p:nvSpPr>
          <p:spPr>
            <a:xfrm>
              <a:off x="4853222" y="2956980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" name="Text Box 225"/>
            <p:cNvSpPr txBox="1"/>
            <p:nvPr/>
          </p:nvSpPr>
          <p:spPr>
            <a:xfrm>
              <a:off x="5206621" y="2956787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Text Box 225"/>
            <p:cNvSpPr txBox="1"/>
            <p:nvPr/>
          </p:nvSpPr>
          <p:spPr>
            <a:xfrm>
              <a:off x="5552192" y="2956787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" name="Text Box 225"/>
            <p:cNvSpPr txBox="1"/>
            <p:nvPr/>
          </p:nvSpPr>
          <p:spPr>
            <a:xfrm>
              <a:off x="5902788" y="2956980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225"/>
            <p:cNvSpPr txBox="1"/>
            <p:nvPr/>
          </p:nvSpPr>
          <p:spPr>
            <a:xfrm>
              <a:off x="6248622" y="2957705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225"/>
            <p:cNvSpPr txBox="1"/>
            <p:nvPr/>
          </p:nvSpPr>
          <p:spPr>
            <a:xfrm>
              <a:off x="6599397" y="2958592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" name="Text Box 225"/>
            <p:cNvSpPr txBox="1"/>
            <p:nvPr/>
          </p:nvSpPr>
          <p:spPr>
            <a:xfrm>
              <a:off x="6947995" y="2957444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1" name="Text Box 225"/>
            <p:cNvSpPr txBox="1"/>
            <p:nvPr/>
          </p:nvSpPr>
          <p:spPr>
            <a:xfrm>
              <a:off x="7297342" y="2956913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2" name="Text Box 225"/>
            <p:cNvSpPr txBox="1"/>
            <p:nvPr/>
          </p:nvSpPr>
          <p:spPr>
            <a:xfrm>
              <a:off x="7644471" y="2957583"/>
              <a:ext cx="122130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3" name="Text Box 225"/>
            <p:cNvSpPr txBox="1"/>
            <p:nvPr/>
          </p:nvSpPr>
          <p:spPr>
            <a:xfrm>
              <a:off x="4123871" y="2959117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4" name="Text Box 225"/>
            <p:cNvSpPr txBox="1"/>
            <p:nvPr/>
          </p:nvSpPr>
          <p:spPr>
            <a:xfrm>
              <a:off x="3775699" y="2959117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5" name="Text Box 225"/>
            <p:cNvSpPr txBox="1"/>
            <p:nvPr/>
          </p:nvSpPr>
          <p:spPr>
            <a:xfrm>
              <a:off x="3429976" y="2957705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6" name="Text Box 225"/>
            <p:cNvSpPr txBox="1"/>
            <p:nvPr/>
          </p:nvSpPr>
          <p:spPr>
            <a:xfrm>
              <a:off x="3079511" y="2959467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7" name="Text Box 225"/>
            <p:cNvSpPr txBox="1"/>
            <p:nvPr/>
          </p:nvSpPr>
          <p:spPr>
            <a:xfrm>
              <a:off x="2732469" y="2957705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8" name="Text Box 225"/>
            <p:cNvSpPr txBox="1"/>
            <p:nvPr/>
          </p:nvSpPr>
          <p:spPr>
            <a:xfrm>
              <a:off x="2383643" y="2957931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9" name="Text Box 225"/>
            <p:cNvSpPr txBox="1"/>
            <p:nvPr/>
          </p:nvSpPr>
          <p:spPr>
            <a:xfrm>
              <a:off x="2037023" y="2956578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0" name="Text Box 225"/>
            <p:cNvSpPr txBox="1"/>
            <p:nvPr/>
          </p:nvSpPr>
          <p:spPr>
            <a:xfrm>
              <a:off x="1689457" y="2957705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1" name="Text Box 225"/>
            <p:cNvSpPr txBox="1"/>
            <p:nvPr/>
          </p:nvSpPr>
          <p:spPr>
            <a:xfrm>
              <a:off x="1337015" y="2957488"/>
              <a:ext cx="193473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572954" y="3712657"/>
              <a:ext cx="3656646" cy="0"/>
            </a:xfrm>
            <a:prstGeom prst="line">
              <a:avLst/>
            </a:prstGeom>
            <a:ln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917934" y="3712657"/>
              <a:ext cx="3656646" cy="0"/>
            </a:xfrm>
            <a:prstGeom prst="line">
              <a:avLst/>
            </a:prstGeom>
            <a:ln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556440" y="3237645"/>
              <a:ext cx="0" cy="696181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225"/>
            <p:cNvSpPr txBox="1"/>
            <p:nvPr/>
          </p:nvSpPr>
          <p:spPr>
            <a:xfrm>
              <a:off x="1919079" y="3365013"/>
              <a:ext cx="2309588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Calibri"/>
                </a:rPr>
                <a:t>Negative Numbers</a:t>
              </a:r>
              <a:endParaRPr lang="en-US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Text Box 225"/>
            <p:cNvSpPr txBox="1"/>
            <p:nvPr/>
          </p:nvSpPr>
          <p:spPr>
            <a:xfrm>
              <a:off x="4916712" y="3365013"/>
              <a:ext cx="2197132" cy="34809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Positive Numbers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: Use a number line to find the sum.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" name="Table 1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515672"/>
                  </p:ext>
                </p:extLst>
              </p:nvPr>
            </p:nvGraphicFramePr>
            <p:xfrm>
              <a:off x="304800" y="1200150"/>
              <a:ext cx="2269078" cy="33940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92554"/>
                    <a:gridCol w="1776524"/>
                  </a:tblGrid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8" name="Table 1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515672"/>
                  </p:ext>
                </p:extLst>
              </p:nvPr>
            </p:nvGraphicFramePr>
            <p:xfrm>
              <a:off x="304800" y="1200150"/>
              <a:ext cx="2269078" cy="33940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92554"/>
                    <a:gridCol w="1776524"/>
                  </a:tblGrid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6989" r="-344" b="-199462"/>
                          </a:stretch>
                        </a:blipFill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107568" r="-344" b="-100541"/>
                          </a:stretch>
                        </a:blipFill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206452" r="-3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11" name="Group 310"/>
          <p:cNvGrpSpPr>
            <a:grpSpLocks noChangeAspect="1"/>
          </p:cNvGrpSpPr>
          <p:nvPr/>
        </p:nvGrpSpPr>
        <p:grpSpPr>
          <a:xfrm>
            <a:off x="1482745" y="1667693"/>
            <a:ext cx="7315200" cy="702079"/>
            <a:chOff x="2640615" y="1583172"/>
            <a:chExt cx="5486400" cy="526559"/>
          </a:xfrm>
        </p:grpSpPr>
        <p:cxnSp>
          <p:nvCxnSpPr>
            <p:cNvPr id="272" name="Straight Connector 271"/>
            <p:cNvCxnSpPr/>
            <p:nvPr/>
          </p:nvCxnSpPr>
          <p:spPr>
            <a:xfrm>
              <a:off x="2640615" y="1705229"/>
              <a:ext cx="5486400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/>
            <p:cNvCxnSpPr/>
            <p:nvPr/>
          </p:nvCxnSpPr>
          <p:spPr>
            <a:xfrm>
              <a:off x="302569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/>
            <p:cNvCxnSpPr/>
            <p:nvPr/>
          </p:nvCxnSpPr>
          <p:spPr>
            <a:xfrm>
              <a:off x="32891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/>
            <p:nvPr/>
          </p:nvCxnSpPr>
          <p:spPr>
            <a:xfrm>
              <a:off x="35504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/>
            <p:nvPr/>
          </p:nvCxnSpPr>
          <p:spPr>
            <a:xfrm>
              <a:off x="38094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/>
            <p:nvPr/>
          </p:nvCxnSpPr>
          <p:spPr>
            <a:xfrm>
              <a:off x="4072475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>
              <a:off x="4333732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/>
            <p:nvPr/>
          </p:nvCxnSpPr>
          <p:spPr>
            <a:xfrm>
              <a:off x="45945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/>
            <p:nvPr/>
          </p:nvCxnSpPr>
          <p:spPr>
            <a:xfrm>
              <a:off x="485576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/>
            <p:nvPr/>
          </p:nvCxnSpPr>
          <p:spPr>
            <a:xfrm>
              <a:off x="511743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/>
            <p:nvPr/>
          </p:nvCxnSpPr>
          <p:spPr>
            <a:xfrm>
              <a:off x="53777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>
              <a:off x="56390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58993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/>
            <p:nvPr/>
          </p:nvCxnSpPr>
          <p:spPr>
            <a:xfrm>
              <a:off x="61606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/>
            <p:nvPr/>
          </p:nvCxnSpPr>
          <p:spPr>
            <a:xfrm>
              <a:off x="642189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/>
            <p:nvPr/>
          </p:nvCxnSpPr>
          <p:spPr>
            <a:xfrm>
              <a:off x="668224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/>
            <p:cNvCxnSpPr/>
            <p:nvPr/>
          </p:nvCxnSpPr>
          <p:spPr>
            <a:xfrm>
              <a:off x="6943498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>
              <a:off x="72074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/>
            <p:cNvCxnSpPr/>
            <p:nvPr/>
          </p:nvCxnSpPr>
          <p:spPr>
            <a:xfrm>
              <a:off x="74687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/>
            <p:cNvCxnSpPr/>
            <p:nvPr/>
          </p:nvCxnSpPr>
          <p:spPr>
            <a:xfrm>
              <a:off x="772726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Text Box 225"/>
            <p:cNvSpPr txBox="1"/>
            <p:nvPr/>
          </p:nvSpPr>
          <p:spPr>
            <a:xfrm>
              <a:off x="5338382" y="1846648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3" name="Text Box 225"/>
            <p:cNvSpPr txBox="1"/>
            <p:nvPr/>
          </p:nvSpPr>
          <p:spPr>
            <a:xfrm>
              <a:off x="559550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4" name="Text Box 225"/>
            <p:cNvSpPr txBox="1"/>
            <p:nvPr/>
          </p:nvSpPr>
          <p:spPr>
            <a:xfrm>
              <a:off x="5860621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5" name="Text Box 225"/>
            <p:cNvSpPr txBox="1"/>
            <p:nvPr/>
          </p:nvSpPr>
          <p:spPr>
            <a:xfrm>
              <a:off x="6119866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6" name="Text Box 225"/>
            <p:cNvSpPr txBox="1"/>
            <p:nvPr/>
          </p:nvSpPr>
          <p:spPr>
            <a:xfrm>
              <a:off x="638288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7" name="Text Box 225"/>
            <p:cNvSpPr txBox="1"/>
            <p:nvPr/>
          </p:nvSpPr>
          <p:spPr>
            <a:xfrm>
              <a:off x="6642325" y="1847151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8" name="Text Box 225"/>
            <p:cNvSpPr txBox="1"/>
            <p:nvPr/>
          </p:nvSpPr>
          <p:spPr>
            <a:xfrm>
              <a:off x="6905475" y="184781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9" name="Text Box 225"/>
            <p:cNvSpPr txBox="1"/>
            <p:nvPr/>
          </p:nvSpPr>
          <p:spPr>
            <a:xfrm>
              <a:off x="7166992" y="1846955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0" name="Text Box 225"/>
            <p:cNvSpPr txBox="1"/>
            <p:nvPr/>
          </p:nvSpPr>
          <p:spPr>
            <a:xfrm>
              <a:off x="7429071" y="184655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1" name="Text Box 225"/>
            <p:cNvSpPr txBox="1"/>
            <p:nvPr/>
          </p:nvSpPr>
          <p:spPr>
            <a:xfrm>
              <a:off x="7689485" y="1847059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2" name="Text Box 225"/>
            <p:cNvSpPr txBox="1"/>
            <p:nvPr/>
          </p:nvSpPr>
          <p:spPr>
            <a:xfrm>
              <a:off x="5048346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3" name="Text Box 225"/>
            <p:cNvSpPr txBox="1"/>
            <p:nvPr/>
          </p:nvSpPr>
          <p:spPr>
            <a:xfrm>
              <a:off x="4787149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4" name="Text Box 225"/>
            <p:cNvSpPr txBox="1"/>
            <p:nvPr/>
          </p:nvSpPr>
          <p:spPr>
            <a:xfrm>
              <a:off x="452778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5" name="Text Box 225"/>
            <p:cNvSpPr txBox="1"/>
            <p:nvPr/>
          </p:nvSpPr>
          <p:spPr>
            <a:xfrm>
              <a:off x="4264872" y="1848474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6" name="Text Box 225"/>
            <p:cNvSpPr txBox="1"/>
            <p:nvPr/>
          </p:nvSpPr>
          <p:spPr>
            <a:xfrm>
              <a:off x="4004522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7" name="Text Box 225"/>
            <p:cNvSpPr txBox="1"/>
            <p:nvPr/>
          </p:nvSpPr>
          <p:spPr>
            <a:xfrm>
              <a:off x="3742835" y="184732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8" name="Text Box 225"/>
            <p:cNvSpPr txBox="1"/>
            <p:nvPr/>
          </p:nvSpPr>
          <p:spPr>
            <a:xfrm>
              <a:off x="3482802" y="1846305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9" name="Text Box 225"/>
            <p:cNvSpPr txBox="1"/>
            <p:nvPr/>
          </p:nvSpPr>
          <p:spPr>
            <a:xfrm>
              <a:off x="322205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0" name="Text Box 225"/>
            <p:cNvSpPr txBox="1"/>
            <p:nvPr/>
          </p:nvSpPr>
          <p:spPr>
            <a:xfrm>
              <a:off x="2957659" y="1846988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312" name="Group 311"/>
          <p:cNvGrpSpPr>
            <a:grpSpLocks noChangeAspect="1"/>
          </p:cNvGrpSpPr>
          <p:nvPr/>
        </p:nvGrpSpPr>
        <p:grpSpPr>
          <a:xfrm>
            <a:off x="1474710" y="2800350"/>
            <a:ext cx="7315200" cy="702079"/>
            <a:chOff x="2640615" y="1583172"/>
            <a:chExt cx="5486400" cy="526559"/>
          </a:xfrm>
        </p:grpSpPr>
        <p:cxnSp>
          <p:nvCxnSpPr>
            <p:cNvPr id="313" name="Straight Connector 312"/>
            <p:cNvCxnSpPr/>
            <p:nvPr/>
          </p:nvCxnSpPr>
          <p:spPr>
            <a:xfrm>
              <a:off x="2640615" y="1705229"/>
              <a:ext cx="5486400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/>
            <p:cNvCxnSpPr/>
            <p:nvPr/>
          </p:nvCxnSpPr>
          <p:spPr>
            <a:xfrm>
              <a:off x="302569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/>
            <p:cNvCxnSpPr/>
            <p:nvPr/>
          </p:nvCxnSpPr>
          <p:spPr>
            <a:xfrm>
              <a:off x="32891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/>
            <p:cNvCxnSpPr/>
            <p:nvPr/>
          </p:nvCxnSpPr>
          <p:spPr>
            <a:xfrm>
              <a:off x="35504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/>
            <p:cNvCxnSpPr/>
            <p:nvPr/>
          </p:nvCxnSpPr>
          <p:spPr>
            <a:xfrm>
              <a:off x="38094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/>
            <p:cNvCxnSpPr/>
            <p:nvPr/>
          </p:nvCxnSpPr>
          <p:spPr>
            <a:xfrm>
              <a:off x="4072475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>
              <a:off x="4333732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/>
            <p:cNvCxnSpPr/>
            <p:nvPr/>
          </p:nvCxnSpPr>
          <p:spPr>
            <a:xfrm>
              <a:off x="45945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>
              <a:off x="485576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>
              <a:off x="511743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/>
            <p:cNvCxnSpPr/>
            <p:nvPr/>
          </p:nvCxnSpPr>
          <p:spPr>
            <a:xfrm>
              <a:off x="53777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>
              <a:off x="56390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/>
            <p:cNvCxnSpPr/>
            <p:nvPr/>
          </p:nvCxnSpPr>
          <p:spPr>
            <a:xfrm>
              <a:off x="58993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/>
            <p:cNvCxnSpPr/>
            <p:nvPr/>
          </p:nvCxnSpPr>
          <p:spPr>
            <a:xfrm>
              <a:off x="61606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/>
            <p:cNvCxnSpPr/>
            <p:nvPr/>
          </p:nvCxnSpPr>
          <p:spPr>
            <a:xfrm>
              <a:off x="642189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/>
            <p:cNvCxnSpPr/>
            <p:nvPr/>
          </p:nvCxnSpPr>
          <p:spPr>
            <a:xfrm>
              <a:off x="668224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/>
            <p:cNvCxnSpPr/>
            <p:nvPr/>
          </p:nvCxnSpPr>
          <p:spPr>
            <a:xfrm>
              <a:off x="6943498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>
              <a:off x="72074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/>
            <p:cNvCxnSpPr/>
            <p:nvPr/>
          </p:nvCxnSpPr>
          <p:spPr>
            <a:xfrm>
              <a:off x="74687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/>
            <p:cNvCxnSpPr/>
            <p:nvPr/>
          </p:nvCxnSpPr>
          <p:spPr>
            <a:xfrm>
              <a:off x="772726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Text Box 225"/>
            <p:cNvSpPr txBox="1"/>
            <p:nvPr/>
          </p:nvSpPr>
          <p:spPr>
            <a:xfrm>
              <a:off x="5338382" y="1846648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4" name="Text Box 225"/>
            <p:cNvSpPr txBox="1"/>
            <p:nvPr/>
          </p:nvSpPr>
          <p:spPr>
            <a:xfrm>
              <a:off x="559550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5" name="Text Box 225"/>
            <p:cNvSpPr txBox="1"/>
            <p:nvPr/>
          </p:nvSpPr>
          <p:spPr>
            <a:xfrm>
              <a:off x="5860621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6" name="Text Box 225"/>
            <p:cNvSpPr txBox="1"/>
            <p:nvPr/>
          </p:nvSpPr>
          <p:spPr>
            <a:xfrm>
              <a:off x="6119866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7" name="Text Box 225"/>
            <p:cNvSpPr txBox="1"/>
            <p:nvPr/>
          </p:nvSpPr>
          <p:spPr>
            <a:xfrm>
              <a:off x="638288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8" name="Text Box 225"/>
            <p:cNvSpPr txBox="1"/>
            <p:nvPr/>
          </p:nvSpPr>
          <p:spPr>
            <a:xfrm>
              <a:off x="6642325" y="1847151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9" name="Text Box 225"/>
            <p:cNvSpPr txBox="1"/>
            <p:nvPr/>
          </p:nvSpPr>
          <p:spPr>
            <a:xfrm>
              <a:off x="6905475" y="184781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0" name="Text Box 225"/>
            <p:cNvSpPr txBox="1"/>
            <p:nvPr/>
          </p:nvSpPr>
          <p:spPr>
            <a:xfrm>
              <a:off x="7166992" y="1846955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1" name="Text Box 225"/>
            <p:cNvSpPr txBox="1"/>
            <p:nvPr/>
          </p:nvSpPr>
          <p:spPr>
            <a:xfrm>
              <a:off x="7429071" y="184655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2" name="Text Box 225"/>
            <p:cNvSpPr txBox="1"/>
            <p:nvPr/>
          </p:nvSpPr>
          <p:spPr>
            <a:xfrm>
              <a:off x="7689485" y="1847059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3" name="Text Box 225"/>
            <p:cNvSpPr txBox="1"/>
            <p:nvPr/>
          </p:nvSpPr>
          <p:spPr>
            <a:xfrm>
              <a:off x="5048346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4" name="Text Box 225"/>
            <p:cNvSpPr txBox="1"/>
            <p:nvPr/>
          </p:nvSpPr>
          <p:spPr>
            <a:xfrm>
              <a:off x="4787149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5" name="Text Box 225"/>
            <p:cNvSpPr txBox="1"/>
            <p:nvPr/>
          </p:nvSpPr>
          <p:spPr>
            <a:xfrm>
              <a:off x="452778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6" name="Text Box 225"/>
            <p:cNvSpPr txBox="1"/>
            <p:nvPr/>
          </p:nvSpPr>
          <p:spPr>
            <a:xfrm>
              <a:off x="4264872" y="1848474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7" name="Text Box 225"/>
            <p:cNvSpPr txBox="1"/>
            <p:nvPr/>
          </p:nvSpPr>
          <p:spPr>
            <a:xfrm>
              <a:off x="4004522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8" name="Text Box 225"/>
            <p:cNvSpPr txBox="1"/>
            <p:nvPr/>
          </p:nvSpPr>
          <p:spPr>
            <a:xfrm>
              <a:off x="3742835" y="184732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9" name="Text Box 225"/>
            <p:cNvSpPr txBox="1"/>
            <p:nvPr/>
          </p:nvSpPr>
          <p:spPr>
            <a:xfrm>
              <a:off x="3482802" y="1846305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0" name="Text Box 225"/>
            <p:cNvSpPr txBox="1"/>
            <p:nvPr/>
          </p:nvSpPr>
          <p:spPr>
            <a:xfrm>
              <a:off x="322205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1" name="Text Box 225"/>
            <p:cNvSpPr txBox="1"/>
            <p:nvPr/>
          </p:nvSpPr>
          <p:spPr>
            <a:xfrm>
              <a:off x="2957659" y="1846988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352" name="Group 351"/>
          <p:cNvGrpSpPr>
            <a:grpSpLocks noChangeAspect="1"/>
          </p:cNvGrpSpPr>
          <p:nvPr/>
        </p:nvGrpSpPr>
        <p:grpSpPr>
          <a:xfrm>
            <a:off x="1483248" y="3943350"/>
            <a:ext cx="7315200" cy="702079"/>
            <a:chOff x="2640615" y="1583172"/>
            <a:chExt cx="5486400" cy="526559"/>
          </a:xfrm>
        </p:grpSpPr>
        <p:cxnSp>
          <p:nvCxnSpPr>
            <p:cNvPr id="353" name="Straight Connector 352"/>
            <p:cNvCxnSpPr/>
            <p:nvPr/>
          </p:nvCxnSpPr>
          <p:spPr>
            <a:xfrm>
              <a:off x="2640615" y="1705229"/>
              <a:ext cx="5486400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/>
            <p:cNvCxnSpPr/>
            <p:nvPr/>
          </p:nvCxnSpPr>
          <p:spPr>
            <a:xfrm>
              <a:off x="302569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/>
            <p:cNvCxnSpPr/>
            <p:nvPr/>
          </p:nvCxnSpPr>
          <p:spPr>
            <a:xfrm>
              <a:off x="32891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/>
            <p:cNvCxnSpPr/>
            <p:nvPr/>
          </p:nvCxnSpPr>
          <p:spPr>
            <a:xfrm>
              <a:off x="35504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/>
            <p:cNvCxnSpPr/>
            <p:nvPr/>
          </p:nvCxnSpPr>
          <p:spPr>
            <a:xfrm>
              <a:off x="38094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/>
            <p:cNvCxnSpPr/>
            <p:nvPr/>
          </p:nvCxnSpPr>
          <p:spPr>
            <a:xfrm>
              <a:off x="4072475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/>
            <p:cNvCxnSpPr/>
            <p:nvPr/>
          </p:nvCxnSpPr>
          <p:spPr>
            <a:xfrm>
              <a:off x="4333732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359"/>
            <p:cNvCxnSpPr/>
            <p:nvPr/>
          </p:nvCxnSpPr>
          <p:spPr>
            <a:xfrm>
              <a:off x="45945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360"/>
            <p:cNvCxnSpPr/>
            <p:nvPr/>
          </p:nvCxnSpPr>
          <p:spPr>
            <a:xfrm>
              <a:off x="485576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/>
            <p:cNvCxnSpPr/>
            <p:nvPr/>
          </p:nvCxnSpPr>
          <p:spPr>
            <a:xfrm>
              <a:off x="511743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/>
            <p:cNvCxnSpPr/>
            <p:nvPr/>
          </p:nvCxnSpPr>
          <p:spPr>
            <a:xfrm>
              <a:off x="53777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/>
            <p:cNvCxnSpPr/>
            <p:nvPr/>
          </p:nvCxnSpPr>
          <p:spPr>
            <a:xfrm>
              <a:off x="56390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/>
            <p:cNvCxnSpPr/>
            <p:nvPr/>
          </p:nvCxnSpPr>
          <p:spPr>
            <a:xfrm>
              <a:off x="58993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/>
            <p:cNvCxnSpPr/>
            <p:nvPr/>
          </p:nvCxnSpPr>
          <p:spPr>
            <a:xfrm>
              <a:off x="61606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366"/>
            <p:cNvCxnSpPr/>
            <p:nvPr/>
          </p:nvCxnSpPr>
          <p:spPr>
            <a:xfrm>
              <a:off x="642189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/>
            <p:cNvCxnSpPr/>
            <p:nvPr/>
          </p:nvCxnSpPr>
          <p:spPr>
            <a:xfrm>
              <a:off x="668224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/>
            <p:cNvCxnSpPr/>
            <p:nvPr/>
          </p:nvCxnSpPr>
          <p:spPr>
            <a:xfrm>
              <a:off x="6943498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/>
            <p:cNvCxnSpPr/>
            <p:nvPr/>
          </p:nvCxnSpPr>
          <p:spPr>
            <a:xfrm>
              <a:off x="72074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/>
            <p:cNvCxnSpPr/>
            <p:nvPr/>
          </p:nvCxnSpPr>
          <p:spPr>
            <a:xfrm>
              <a:off x="74687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/>
            <p:cNvCxnSpPr/>
            <p:nvPr/>
          </p:nvCxnSpPr>
          <p:spPr>
            <a:xfrm>
              <a:off x="772726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3" name="Text Box 225"/>
            <p:cNvSpPr txBox="1"/>
            <p:nvPr/>
          </p:nvSpPr>
          <p:spPr>
            <a:xfrm>
              <a:off x="5338382" y="1846648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4" name="Text Box 225"/>
            <p:cNvSpPr txBox="1"/>
            <p:nvPr/>
          </p:nvSpPr>
          <p:spPr>
            <a:xfrm>
              <a:off x="559550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5" name="Text Box 225"/>
            <p:cNvSpPr txBox="1"/>
            <p:nvPr/>
          </p:nvSpPr>
          <p:spPr>
            <a:xfrm>
              <a:off x="5860621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6" name="Text Box 225"/>
            <p:cNvSpPr txBox="1"/>
            <p:nvPr/>
          </p:nvSpPr>
          <p:spPr>
            <a:xfrm>
              <a:off x="6119866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7" name="Text Box 225"/>
            <p:cNvSpPr txBox="1"/>
            <p:nvPr/>
          </p:nvSpPr>
          <p:spPr>
            <a:xfrm>
              <a:off x="638288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8" name="Text Box 225"/>
            <p:cNvSpPr txBox="1"/>
            <p:nvPr/>
          </p:nvSpPr>
          <p:spPr>
            <a:xfrm>
              <a:off x="6642325" y="1847151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9" name="Text Box 225"/>
            <p:cNvSpPr txBox="1"/>
            <p:nvPr/>
          </p:nvSpPr>
          <p:spPr>
            <a:xfrm>
              <a:off x="6905475" y="184781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0" name="Text Box 225"/>
            <p:cNvSpPr txBox="1"/>
            <p:nvPr/>
          </p:nvSpPr>
          <p:spPr>
            <a:xfrm>
              <a:off x="7166992" y="1846955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1" name="Text Box 225"/>
            <p:cNvSpPr txBox="1"/>
            <p:nvPr/>
          </p:nvSpPr>
          <p:spPr>
            <a:xfrm>
              <a:off x="7429071" y="184655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2" name="Text Box 225"/>
            <p:cNvSpPr txBox="1"/>
            <p:nvPr/>
          </p:nvSpPr>
          <p:spPr>
            <a:xfrm>
              <a:off x="7689485" y="1847059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3" name="Text Box 225"/>
            <p:cNvSpPr txBox="1"/>
            <p:nvPr/>
          </p:nvSpPr>
          <p:spPr>
            <a:xfrm>
              <a:off x="5048346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4" name="Text Box 225"/>
            <p:cNvSpPr txBox="1"/>
            <p:nvPr/>
          </p:nvSpPr>
          <p:spPr>
            <a:xfrm>
              <a:off x="4787149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5" name="Text Box 225"/>
            <p:cNvSpPr txBox="1"/>
            <p:nvPr/>
          </p:nvSpPr>
          <p:spPr>
            <a:xfrm>
              <a:off x="452778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6" name="Text Box 225"/>
            <p:cNvSpPr txBox="1"/>
            <p:nvPr/>
          </p:nvSpPr>
          <p:spPr>
            <a:xfrm>
              <a:off x="4264872" y="1848474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7" name="Text Box 225"/>
            <p:cNvSpPr txBox="1"/>
            <p:nvPr/>
          </p:nvSpPr>
          <p:spPr>
            <a:xfrm>
              <a:off x="4004522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8" name="Text Box 225"/>
            <p:cNvSpPr txBox="1"/>
            <p:nvPr/>
          </p:nvSpPr>
          <p:spPr>
            <a:xfrm>
              <a:off x="3742835" y="184732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9" name="Text Box 225"/>
            <p:cNvSpPr txBox="1"/>
            <p:nvPr/>
          </p:nvSpPr>
          <p:spPr>
            <a:xfrm>
              <a:off x="3482802" y="1846305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0" name="Text Box 225"/>
            <p:cNvSpPr txBox="1"/>
            <p:nvPr/>
          </p:nvSpPr>
          <p:spPr>
            <a:xfrm>
              <a:off x="322205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1" name="Text Box 225"/>
            <p:cNvSpPr txBox="1"/>
            <p:nvPr/>
          </p:nvSpPr>
          <p:spPr>
            <a:xfrm>
              <a:off x="2957659" y="1846988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: Use a number line to find the sum.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" name="Table 1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981343"/>
                  </p:ext>
                </p:extLst>
              </p:nvPr>
            </p:nvGraphicFramePr>
            <p:xfrm>
              <a:off x="304800" y="1200150"/>
              <a:ext cx="2269078" cy="33940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92554"/>
                    <a:gridCol w="1776524"/>
                  </a:tblGrid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8" name="Table 1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981343"/>
                  </p:ext>
                </p:extLst>
              </p:nvPr>
            </p:nvGraphicFramePr>
            <p:xfrm>
              <a:off x="304800" y="1200150"/>
              <a:ext cx="2269078" cy="33940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92554"/>
                    <a:gridCol w="1776524"/>
                  </a:tblGrid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6989" r="-344" b="-199462"/>
                          </a:stretch>
                        </a:blipFill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107568" r="-344" b="-100541"/>
                          </a:stretch>
                        </a:blipFill>
                      </a:tcPr>
                    </a:tc>
                  </a:tr>
                  <a:tr h="113135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7677" marR="17677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835" t="-206452" r="-3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11" name="Group 310"/>
          <p:cNvGrpSpPr>
            <a:grpSpLocks noChangeAspect="1"/>
          </p:cNvGrpSpPr>
          <p:nvPr/>
        </p:nvGrpSpPr>
        <p:grpSpPr>
          <a:xfrm>
            <a:off x="1482745" y="1667693"/>
            <a:ext cx="7315200" cy="702079"/>
            <a:chOff x="2640615" y="1583172"/>
            <a:chExt cx="5486400" cy="526559"/>
          </a:xfrm>
        </p:grpSpPr>
        <p:cxnSp>
          <p:nvCxnSpPr>
            <p:cNvPr id="272" name="Straight Connector 271"/>
            <p:cNvCxnSpPr/>
            <p:nvPr/>
          </p:nvCxnSpPr>
          <p:spPr>
            <a:xfrm>
              <a:off x="2640615" y="1705229"/>
              <a:ext cx="5486400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/>
            <p:cNvCxnSpPr/>
            <p:nvPr/>
          </p:nvCxnSpPr>
          <p:spPr>
            <a:xfrm>
              <a:off x="302569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/>
            <p:cNvCxnSpPr/>
            <p:nvPr/>
          </p:nvCxnSpPr>
          <p:spPr>
            <a:xfrm>
              <a:off x="32891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/>
            <p:nvPr/>
          </p:nvCxnSpPr>
          <p:spPr>
            <a:xfrm>
              <a:off x="35504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/>
            <p:nvPr/>
          </p:nvCxnSpPr>
          <p:spPr>
            <a:xfrm>
              <a:off x="38094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/>
            <p:nvPr/>
          </p:nvCxnSpPr>
          <p:spPr>
            <a:xfrm>
              <a:off x="4072475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>
              <a:off x="4333732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/>
            <p:nvPr/>
          </p:nvCxnSpPr>
          <p:spPr>
            <a:xfrm>
              <a:off x="45945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/>
            <p:cNvCxnSpPr/>
            <p:nvPr/>
          </p:nvCxnSpPr>
          <p:spPr>
            <a:xfrm>
              <a:off x="485576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/>
            <p:cNvCxnSpPr/>
            <p:nvPr/>
          </p:nvCxnSpPr>
          <p:spPr>
            <a:xfrm>
              <a:off x="511743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/>
            <p:cNvCxnSpPr/>
            <p:nvPr/>
          </p:nvCxnSpPr>
          <p:spPr>
            <a:xfrm>
              <a:off x="53777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>
              <a:off x="56390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/>
            <p:cNvCxnSpPr/>
            <p:nvPr/>
          </p:nvCxnSpPr>
          <p:spPr>
            <a:xfrm>
              <a:off x="58993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/>
            <p:cNvCxnSpPr/>
            <p:nvPr/>
          </p:nvCxnSpPr>
          <p:spPr>
            <a:xfrm>
              <a:off x="61606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/>
            <p:cNvCxnSpPr/>
            <p:nvPr/>
          </p:nvCxnSpPr>
          <p:spPr>
            <a:xfrm>
              <a:off x="642189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/>
            <p:cNvCxnSpPr/>
            <p:nvPr/>
          </p:nvCxnSpPr>
          <p:spPr>
            <a:xfrm>
              <a:off x="668224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/>
            <p:cNvCxnSpPr/>
            <p:nvPr/>
          </p:nvCxnSpPr>
          <p:spPr>
            <a:xfrm>
              <a:off x="6943498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>
              <a:off x="72074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/>
            <p:cNvCxnSpPr/>
            <p:nvPr/>
          </p:nvCxnSpPr>
          <p:spPr>
            <a:xfrm>
              <a:off x="74687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/>
            <p:cNvCxnSpPr/>
            <p:nvPr/>
          </p:nvCxnSpPr>
          <p:spPr>
            <a:xfrm>
              <a:off x="772726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Text Box 225"/>
            <p:cNvSpPr txBox="1"/>
            <p:nvPr/>
          </p:nvSpPr>
          <p:spPr>
            <a:xfrm>
              <a:off x="5338382" y="1846648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3" name="Text Box 225"/>
            <p:cNvSpPr txBox="1"/>
            <p:nvPr/>
          </p:nvSpPr>
          <p:spPr>
            <a:xfrm>
              <a:off x="559550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4" name="Text Box 225"/>
            <p:cNvSpPr txBox="1"/>
            <p:nvPr/>
          </p:nvSpPr>
          <p:spPr>
            <a:xfrm>
              <a:off x="5860621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5" name="Text Box 225"/>
            <p:cNvSpPr txBox="1"/>
            <p:nvPr/>
          </p:nvSpPr>
          <p:spPr>
            <a:xfrm>
              <a:off x="6119866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6" name="Text Box 225"/>
            <p:cNvSpPr txBox="1"/>
            <p:nvPr/>
          </p:nvSpPr>
          <p:spPr>
            <a:xfrm>
              <a:off x="638288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7" name="Text Box 225"/>
            <p:cNvSpPr txBox="1"/>
            <p:nvPr/>
          </p:nvSpPr>
          <p:spPr>
            <a:xfrm>
              <a:off x="6642325" y="1847151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8" name="Text Box 225"/>
            <p:cNvSpPr txBox="1"/>
            <p:nvPr/>
          </p:nvSpPr>
          <p:spPr>
            <a:xfrm>
              <a:off x="6905475" y="184781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9" name="Text Box 225"/>
            <p:cNvSpPr txBox="1"/>
            <p:nvPr/>
          </p:nvSpPr>
          <p:spPr>
            <a:xfrm>
              <a:off x="7166992" y="1846955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0" name="Text Box 225"/>
            <p:cNvSpPr txBox="1"/>
            <p:nvPr/>
          </p:nvSpPr>
          <p:spPr>
            <a:xfrm>
              <a:off x="7429071" y="184655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1" name="Text Box 225"/>
            <p:cNvSpPr txBox="1"/>
            <p:nvPr/>
          </p:nvSpPr>
          <p:spPr>
            <a:xfrm>
              <a:off x="7689485" y="1847059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2" name="Text Box 225"/>
            <p:cNvSpPr txBox="1"/>
            <p:nvPr/>
          </p:nvSpPr>
          <p:spPr>
            <a:xfrm>
              <a:off x="5048346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3" name="Text Box 225"/>
            <p:cNvSpPr txBox="1"/>
            <p:nvPr/>
          </p:nvSpPr>
          <p:spPr>
            <a:xfrm>
              <a:off x="4787149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4" name="Text Box 225"/>
            <p:cNvSpPr txBox="1"/>
            <p:nvPr/>
          </p:nvSpPr>
          <p:spPr>
            <a:xfrm>
              <a:off x="452778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5" name="Text Box 225"/>
            <p:cNvSpPr txBox="1"/>
            <p:nvPr/>
          </p:nvSpPr>
          <p:spPr>
            <a:xfrm>
              <a:off x="4264872" y="1848474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6" name="Text Box 225"/>
            <p:cNvSpPr txBox="1"/>
            <p:nvPr/>
          </p:nvSpPr>
          <p:spPr>
            <a:xfrm>
              <a:off x="4004522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7" name="Text Box 225"/>
            <p:cNvSpPr txBox="1"/>
            <p:nvPr/>
          </p:nvSpPr>
          <p:spPr>
            <a:xfrm>
              <a:off x="3742835" y="184732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8" name="Text Box 225"/>
            <p:cNvSpPr txBox="1"/>
            <p:nvPr/>
          </p:nvSpPr>
          <p:spPr>
            <a:xfrm>
              <a:off x="3482802" y="1846305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9" name="Text Box 225"/>
            <p:cNvSpPr txBox="1"/>
            <p:nvPr/>
          </p:nvSpPr>
          <p:spPr>
            <a:xfrm>
              <a:off x="322205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0" name="Text Box 225"/>
            <p:cNvSpPr txBox="1"/>
            <p:nvPr/>
          </p:nvSpPr>
          <p:spPr>
            <a:xfrm>
              <a:off x="2957659" y="1846988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312" name="Group 311"/>
          <p:cNvGrpSpPr>
            <a:grpSpLocks noChangeAspect="1"/>
          </p:cNvGrpSpPr>
          <p:nvPr/>
        </p:nvGrpSpPr>
        <p:grpSpPr>
          <a:xfrm>
            <a:off x="1474710" y="2800350"/>
            <a:ext cx="7315200" cy="702079"/>
            <a:chOff x="2640615" y="1583172"/>
            <a:chExt cx="5486400" cy="526559"/>
          </a:xfrm>
        </p:grpSpPr>
        <p:cxnSp>
          <p:nvCxnSpPr>
            <p:cNvPr id="313" name="Straight Connector 312"/>
            <p:cNvCxnSpPr/>
            <p:nvPr/>
          </p:nvCxnSpPr>
          <p:spPr>
            <a:xfrm>
              <a:off x="2640615" y="1705229"/>
              <a:ext cx="5486400" cy="0"/>
            </a:xfrm>
            <a:prstGeom prst="line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/>
            <p:cNvCxnSpPr/>
            <p:nvPr/>
          </p:nvCxnSpPr>
          <p:spPr>
            <a:xfrm>
              <a:off x="302569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/>
            <p:cNvCxnSpPr/>
            <p:nvPr/>
          </p:nvCxnSpPr>
          <p:spPr>
            <a:xfrm>
              <a:off x="32891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/>
            <p:cNvCxnSpPr/>
            <p:nvPr/>
          </p:nvCxnSpPr>
          <p:spPr>
            <a:xfrm>
              <a:off x="35504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/>
            <p:cNvCxnSpPr/>
            <p:nvPr/>
          </p:nvCxnSpPr>
          <p:spPr>
            <a:xfrm>
              <a:off x="38094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/>
            <p:cNvCxnSpPr/>
            <p:nvPr/>
          </p:nvCxnSpPr>
          <p:spPr>
            <a:xfrm>
              <a:off x="4072475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>
              <a:off x="4333732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/>
            <p:cNvCxnSpPr/>
            <p:nvPr/>
          </p:nvCxnSpPr>
          <p:spPr>
            <a:xfrm>
              <a:off x="459450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>
              <a:off x="485576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>
              <a:off x="511743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/>
            <p:cNvCxnSpPr/>
            <p:nvPr/>
          </p:nvCxnSpPr>
          <p:spPr>
            <a:xfrm>
              <a:off x="537778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>
              <a:off x="563904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/>
            <p:cNvCxnSpPr/>
            <p:nvPr/>
          </p:nvCxnSpPr>
          <p:spPr>
            <a:xfrm>
              <a:off x="58993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/>
            <p:cNvCxnSpPr/>
            <p:nvPr/>
          </p:nvCxnSpPr>
          <p:spPr>
            <a:xfrm>
              <a:off x="61606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/>
            <p:cNvCxnSpPr/>
            <p:nvPr/>
          </p:nvCxnSpPr>
          <p:spPr>
            <a:xfrm>
              <a:off x="642189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/>
            <p:cNvCxnSpPr/>
            <p:nvPr/>
          </p:nvCxnSpPr>
          <p:spPr>
            <a:xfrm>
              <a:off x="6682241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/>
            <p:cNvCxnSpPr/>
            <p:nvPr/>
          </p:nvCxnSpPr>
          <p:spPr>
            <a:xfrm>
              <a:off x="6943498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>
              <a:off x="7207476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/>
            <p:cNvCxnSpPr/>
            <p:nvPr/>
          </p:nvCxnSpPr>
          <p:spPr>
            <a:xfrm>
              <a:off x="7468734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/>
            <p:cNvCxnSpPr/>
            <p:nvPr/>
          </p:nvCxnSpPr>
          <p:spPr>
            <a:xfrm>
              <a:off x="7727269" y="1583172"/>
              <a:ext cx="0" cy="261257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Text Box 225"/>
            <p:cNvSpPr txBox="1"/>
            <p:nvPr/>
          </p:nvSpPr>
          <p:spPr>
            <a:xfrm>
              <a:off x="5338382" y="1846648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ln>
                    <a:noFill/>
                  </a:ln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4" name="Text Box 225"/>
            <p:cNvSpPr txBox="1"/>
            <p:nvPr/>
          </p:nvSpPr>
          <p:spPr>
            <a:xfrm>
              <a:off x="559550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5" name="Text Box 225"/>
            <p:cNvSpPr txBox="1"/>
            <p:nvPr/>
          </p:nvSpPr>
          <p:spPr>
            <a:xfrm>
              <a:off x="5860621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6" name="Text Box 225"/>
            <p:cNvSpPr txBox="1"/>
            <p:nvPr/>
          </p:nvSpPr>
          <p:spPr>
            <a:xfrm>
              <a:off x="6119866" y="1846462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7" name="Text Box 225"/>
            <p:cNvSpPr txBox="1"/>
            <p:nvPr/>
          </p:nvSpPr>
          <p:spPr>
            <a:xfrm>
              <a:off x="6382882" y="184660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8" name="Text Box 225"/>
            <p:cNvSpPr txBox="1"/>
            <p:nvPr/>
          </p:nvSpPr>
          <p:spPr>
            <a:xfrm>
              <a:off x="6642325" y="1847151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9" name="Text Box 225"/>
            <p:cNvSpPr txBox="1"/>
            <p:nvPr/>
          </p:nvSpPr>
          <p:spPr>
            <a:xfrm>
              <a:off x="6905475" y="184781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0" name="Text Box 225"/>
            <p:cNvSpPr txBox="1"/>
            <p:nvPr/>
          </p:nvSpPr>
          <p:spPr>
            <a:xfrm>
              <a:off x="7166992" y="1846955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1" name="Text Box 225"/>
            <p:cNvSpPr txBox="1"/>
            <p:nvPr/>
          </p:nvSpPr>
          <p:spPr>
            <a:xfrm>
              <a:off x="7429071" y="1846557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2" name="Text Box 225"/>
            <p:cNvSpPr txBox="1"/>
            <p:nvPr/>
          </p:nvSpPr>
          <p:spPr>
            <a:xfrm>
              <a:off x="7689485" y="1847059"/>
              <a:ext cx="91621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3" name="Text Box 225"/>
            <p:cNvSpPr txBox="1"/>
            <p:nvPr/>
          </p:nvSpPr>
          <p:spPr>
            <a:xfrm>
              <a:off x="5048346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4" name="Text Box 225"/>
            <p:cNvSpPr txBox="1"/>
            <p:nvPr/>
          </p:nvSpPr>
          <p:spPr>
            <a:xfrm>
              <a:off x="4787149" y="184821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5" name="Text Box 225"/>
            <p:cNvSpPr txBox="1"/>
            <p:nvPr/>
          </p:nvSpPr>
          <p:spPr>
            <a:xfrm>
              <a:off x="452778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6" name="Text Box 225"/>
            <p:cNvSpPr txBox="1"/>
            <p:nvPr/>
          </p:nvSpPr>
          <p:spPr>
            <a:xfrm>
              <a:off x="4264872" y="1848474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7" name="Text Box 225"/>
            <p:cNvSpPr txBox="1"/>
            <p:nvPr/>
          </p:nvSpPr>
          <p:spPr>
            <a:xfrm>
              <a:off x="4004522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8" name="Text Box 225"/>
            <p:cNvSpPr txBox="1"/>
            <p:nvPr/>
          </p:nvSpPr>
          <p:spPr>
            <a:xfrm>
              <a:off x="3742835" y="184732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49" name="Text Box 225"/>
            <p:cNvSpPr txBox="1"/>
            <p:nvPr/>
          </p:nvSpPr>
          <p:spPr>
            <a:xfrm>
              <a:off x="3482802" y="1846305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0" name="Text Box 225"/>
            <p:cNvSpPr txBox="1"/>
            <p:nvPr/>
          </p:nvSpPr>
          <p:spPr>
            <a:xfrm>
              <a:off x="3222059" y="1847151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1" name="Text Box 225"/>
            <p:cNvSpPr txBox="1"/>
            <p:nvPr/>
          </p:nvSpPr>
          <p:spPr>
            <a:xfrm>
              <a:off x="2957659" y="1846988"/>
              <a:ext cx="145143" cy="26125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  <p:cxnSp>
        <p:nvCxnSpPr>
          <p:cNvPr id="171" name="Straight Connector 170"/>
          <p:cNvCxnSpPr/>
          <p:nvPr/>
        </p:nvCxnSpPr>
        <p:spPr>
          <a:xfrm>
            <a:off x="3020891" y="1443990"/>
            <a:ext cx="3144583" cy="0"/>
          </a:xfrm>
          <a:prstGeom prst="line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6172200" y="1306830"/>
            <a:ext cx="0" cy="27432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 Box 225"/>
          <p:cNvSpPr txBox="1"/>
          <p:nvPr/>
        </p:nvSpPr>
        <p:spPr>
          <a:xfrm>
            <a:off x="3020891" y="1233666"/>
            <a:ext cx="3068562" cy="348028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600"/>
              </a:spcAft>
            </a:pPr>
            <a:r>
              <a:rPr lang="en-US" sz="1200" b="1" dirty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Move 9 units to the right </a:t>
            </a:r>
            <a:endParaRPr lang="en-US" sz="1200" dirty="0">
              <a:effectLst/>
              <a:latin typeface="Times New Roman"/>
              <a:ea typeface="Times New Roman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83248" y="3502429"/>
            <a:ext cx="7315200" cy="1143000"/>
            <a:chOff x="1483248" y="3502429"/>
            <a:chExt cx="7315200" cy="1143000"/>
          </a:xfrm>
        </p:grpSpPr>
        <p:grpSp>
          <p:nvGrpSpPr>
            <p:cNvPr id="352" name="Group 351"/>
            <p:cNvGrpSpPr>
              <a:grpSpLocks noChangeAspect="1"/>
            </p:cNvGrpSpPr>
            <p:nvPr/>
          </p:nvGrpSpPr>
          <p:grpSpPr>
            <a:xfrm>
              <a:off x="1483248" y="3943350"/>
              <a:ext cx="7315200" cy="702079"/>
              <a:chOff x="2640615" y="1583172"/>
              <a:chExt cx="5486400" cy="526559"/>
            </a:xfrm>
          </p:grpSpPr>
          <p:cxnSp>
            <p:nvCxnSpPr>
              <p:cNvPr id="353" name="Straight Connector 352"/>
              <p:cNvCxnSpPr/>
              <p:nvPr/>
            </p:nvCxnSpPr>
            <p:spPr>
              <a:xfrm>
                <a:off x="2640615" y="1705229"/>
                <a:ext cx="548640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353"/>
              <p:cNvCxnSpPr/>
              <p:nvPr/>
            </p:nvCxnSpPr>
            <p:spPr>
              <a:xfrm>
                <a:off x="3025696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/>
              <p:cNvCxnSpPr/>
              <p:nvPr/>
            </p:nvCxnSpPr>
            <p:spPr>
              <a:xfrm>
                <a:off x="3289189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355"/>
              <p:cNvCxnSpPr/>
              <p:nvPr/>
            </p:nvCxnSpPr>
            <p:spPr>
              <a:xfrm>
                <a:off x="3550446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/>
              <p:cNvCxnSpPr/>
              <p:nvPr/>
            </p:nvCxnSpPr>
            <p:spPr>
              <a:xfrm>
                <a:off x="3809404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/>
              <p:cNvCxnSpPr/>
              <p:nvPr/>
            </p:nvCxnSpPr>
            <p:spPr>
              <a:xfrm>
                <a:off x="4072475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/>
              <p:cNvCxnSpPr/>
              <p:nvPr/>
            </p:nvCxnSpPr>
            <p:spPr>
              <a:xfrm>
                <a:off x="4333732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/>
              <p:cNvCxnSpPr/>
              <p:nvPr/>
            </p:nvCxnSpPr>
            <p:spPr>
              <a:xfrm>
                <a:off x="4594504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/>
              <p:cNvCxnSpPr/>
              <p:nvPr/>
            </p:nvCxnSpPr>
            <p:spPr>
              <a:xfrm>
                <a:off x="4855761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/>
              <p:cNvCxnSpPr/>
              <p:nvPr/>
            </p:nvCxnSpPr>
            <p:spPr>
              <a:xfrm>
                <a:off x="5117439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/>
              <p:cNvCxnSpPr/>
              <p:nvPr/>
            </p:nvCxnSpPr>
            <p:spPr>
              <a:xfrm>
                <a:off x="5377789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/>
              <p:cNvCxnSpPr/>
              <p:nvPr/>
            </p:nvCxnSpPr>
            <p:spPr>
              <a:xfrm>
                <a:off x="5639046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/>
              <p:cNvCxnSpPr/>
              <p:nvPr/>
            </p:nvCxnSpPr>
            <p:spPr>
              <a:xfrm>
                <a:off x="5899376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365"/>
              <p:cNvCxnSpPr/>
              <p:nvPr/>
            </p:nvCxnSpPr>
            <p:spPr>
              <a:xfrm>
                <a:off x="6160634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/>
              <p:cNvCxnSpPr/>
              <p:nvPr/>
            </p:nvCxnSpPr>
            <p:spPr>
              <a:xfrm>
                <a:off x="6421891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367"/>
              <p:cNvCxnSpPr/>
              <p:nvPr/>
            </p:nvCxnSpPr>
            <p:spPr>
              <a:xfrm>
                <a:off x="6682241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/>
              <p:cNvCxnSpPr/>
              <p:nvPr/>
            </p:nvCxnSpPr>
            <p:spPr>
              <a:xfrm>
                <a:off x="6943498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/>
              <p:cNvCxnSpPr/>
              <p:nvPr/>
            </p:nvCxnSpPr>
            <p:spPr>
              <a:xfrm>
                <a:off x="7207476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/>
              <p:cNvCxnSpPr/>
              <p:nvPr/>
            </p:nvCxnSpPr>
            <p:spPr>
              <a:xfrm>
                <a:off x="7468734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/>
              <p:cNvCxnSpPr/>
              <p:nvPr/>
            </p:nvCxnSpPr>
            <p:spPr>
              <a:xfrm>
                <a:off x="7727269" y="1583172"/>
                <a:ext cx="0" cy="261257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3" name="Text Box 225"/>
              <p:cNvSpPr txBox="1"/>
              <p:nvPr/>
            </p:nvSpPr>
            <p:spPr>
              <a:xfrm>
                <a:off x="5338382" y="1846648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4" name="Text Box 225"/>
              <p:cNvSpPr txBox="1"/>
              <p:nvPr/>
            </p:nvSpPr>
            <p:spPr>
              <a:xfrm>
                <a:off x="5595502" y="1846607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5" name="Text Box 225"/>
              <p:cNvSpPr txBox="1"/>
              <p:nvPr/>
            </p:nvSpPr>
            <p:spPr>
              <a:xfrm>
                <a:off x="5860621" y="1846462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6" name="Text Box 225"/>
              <p:cNvSpPr txBox="1"/>
              <p:nvPr/>
            </p:nvSpPr>
            <p:spPr>
              <a:xfrm>
                <a:off x="6119866" y="1846462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7" name="Text Box 225"/>
              <p:cNvSpPr txBox="1"/>
              <p:nvPr/>
            </p:nvSpPr>
            <p:spPr>
              <a:xfrm>
                <a:off x="6382882" y="1846607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8" name="Text Box 225"/>
              <p:cNvSpPr txBox="1"/>
              <p:nvPr/>
            </p:nvSpPr>
            <p:spPr>
              <a:xfrm>
                <a:off x="6642325" y="1847151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79" name="Text Box 225"/>
              <p:cNvSpPr txBox="1"/>
              <p:nvPr/>
            </p:nvSpPr>
            <p:spPr>
              <a:xfrm>
                <a:off x="6905475" y="1847817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0" name="Text Box 225"/>
              <p:cNvSpPr txBox="1"/>
              <p:nvPr/>
            </p:nvSpPr>
            <p:spPr>
              <a:xfrm>
                <a:off x="7166992" y="1846955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7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1" name="Text Box 225"/>
              <p:cNvSpPr txBox="1"/>
              <p:nvPr/>
            </p:nvSpPr>
            <p:spPr>
              <a:xfrm>
                <a:off x="7429071" y="1846557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8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2" name="Text Box 225"/>
              <p:cNvSpPr txBox="1"/>
              <p:nvPr/>
            </p:nvSpPr>
            <p:spPr>
              <a:xfrm>
                <a:off x="7689485" y="1847059"/>
                <a:ext cx="91621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9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3" name="Text Box 225"/>
              <p:cNvSpPr txBox="1"/>
              <p:nvPr/>
            </p:nvSpPr>
            <p:spPr>
              <a:xfrm>
                <a:off x="5048346" y="184821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4" name="Text Box 225"/>
              <p:cNvSpPr txBox="1"/>
              <p:nvPr/>
            </p:nvSpPr>
            <p:spPr>
              <a:xfrm>
                <a:off x="4787149" y="184821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5" name="Text Box 225"/>
              <p:cNvSpPr txBox="1"/>
              <p:nvPr/>
            </p:nvSpPr>
            <p:spPr>
              <a:xfrm>
                <a:off x="4527789" y="184715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6" name="Text Box 225"/>
              <p:cNvSpPr txBox="1"/>
              <p:nvPr/>
            </p:nvSpPr>
            <p:spPr>
              <a:xfrm>
                <a:off x="4264872" y="1848474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7" name="Text Box 225"/>
              <p:cNvSpPr txBox="1"/>
              <p:nvPr/>
            </p:nvSpPr>
            <p:spPr>
              <a:xfrm>
                <a:off x="4004522" y="184715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8" name="Text Box 225"/>
              <p:cNvSpPr txBox="1"/>
              <p:nvPr/>
            </p:nvSpPr>
            <p:spPr>
              <a:xfrm>
                <a:off x="3742835" y="184732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9" name="Text Box 225"/>
              <p:cNvSpPr txBox="1"/>
              <p:nvPr/>
            </p:nvSpPr>
            <p:spPr>
              <a:xfrm>
                <a:off x="3482802" y="1846305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-7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90" name="Text Box 225"/>
              <p:cNvSpPr txBox="1"/>
              <p:nvPr/>
            </p:nvSpPr>
            <p:spPr>
              <a:xfrm>
                <a:off x="3222059" y="1847151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-8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91" name="Text Box 225"/>
              <p:cNvSpPr txBox="1"/>
              <p:nvPr/>
            </p:nvSpPr>
            <p:spPr>
              <a:xfrm>
                <a:off x="2957659" y="1846988"/>
                <a:ext cx="145143" cy="261257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-9</a:t>
                </a:r>
                <a:endParaRPr lang="en-US" sz="200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174" name="Straight Connector 173"/>
            <p:cNvCxnSpPr/>
            <p:nvPr/>
          </p:nvCxnSpPr>
          <p:spPr>
            <a:xfrm>
              <a:off x="4088433" y="3719821"/>
              <a:ext cx="2777366" cy="0"/>
            </a:xfrm>
            <a:prstGeom prst="line">
              <a:avLst/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>
              <a:off x="6872525" y="3582661"/>
              <a:ext cx="0" cy="27432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Text Box 225"/>
            <p:cNvSpPr txBox="1"/>
            <p:nvPr/>
          </p:nvSpPr>
          <p:spPr>
            <a:xfrm>
              <a:off x="4077355" y="3502429"/>
              <a:ext cx="3068562" cy="34802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 dirty="0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Move </a:t>
              </a:r>
              <a:r>
                <a:rPr lang="en-US" sz="1200" b="1" dirty="0" smtClean="0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8 </a:t>
              </a:r>
              <a:r>
                <a:rPr lang="en-US" sz="1200" b="1" dirty="0">
                  <a:solidFill>
                    <a:srgbClr val="7030A0"/>
                  </a:solidFill>
                  <a:effectLst/>
                  <a:latin typeface="Times New Roman"/>
                  <a:ea typeface="Calibri"/>
                </a:rPr>
                <a:t>units to the right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</p:grpSp>
      <p:cxnSp>
        <p:nvCxnSpPr>
          <p:cNvPr id="178" name="Straight Connector 177"/>
          <p:cNvCxnSpPr/>
          <p:nvPr/>
        </p:nvCxnSpPr>
        <p:spPr>
          <a:xfrm>
            <a:off x="4079895" y="2637155"/>
            <a:ext cx="2453619" cy="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/>
          <p:nvPr/>
        </p:nvCxnSpPr>
        <p:spPr>
          <a:xfrm>
            <a:off x="4077355" y="2428875"/>
            <a:ext cx="0" cy="27368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 Box 225"/>
          <p:cNvSpPr txBox="1"/>
          <p:nvPr/>
        </p:nvSpPr>
        <p:spPr>
          <a:xfrm>
            <a:off x="5026336" y="2419350"/>
            <a:ext cx="1500505" cy="18161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600"/>
              </a:spcAft>
            </a:pPr>
            <a:r>
              <a:rPr lang="en-US" sz="1200" b="1" dirty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Move 7 units to the left</a:t>
            </a:r>
            <a:endParaRPr lang="en-US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89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RULES OF ADDITION</a:t>
            </a:r>
            <a:r>
              <a:rPr lang="en-US" sz="2400" dirty="0">
                <a:ea typeface="Calibri"/>
                <a:cs typeface="Times New Roman"/>
              </a:rPr>
              <a:t>: without a number line</a:t>
            </a:r>
          </a:p>
          <a:p>
            <a:pPr marL="400050" lvl="1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ea typeface="Calibri"/>
                <a:cs typeface="Times New Roman"/>
              </a:rPr>
              <a:t>To add two numbers with the same sign:</a:t>
            </a:r>
            <a:endParaRPr lang="en-US" sz="2400" dirty="0">
              <a:ea typeface="Calibri"/>
              <a:cs typeface="Times New Roman"/>
            </a:endParaRPr>
          </a:p>
          <a:p>
            <a:pPr lvl="1" algn="just">
              <a:spcBef>
                <a:spcPts val="0"/>
              </a:spcBef>
              <a:buFont typeface="+mj-lt"/>
              <a:buAutoNum type="arabicPeriod"/>
              <a:tabLst>
                <a:tab pos="4596765" algn="l"/>
              </a:tabLst>
            </a:pPr>
            <a:r>
              <a:rPr lang="en-US" sz="2400" dirty="0">
                <a:ea typeface="Calibri"/>
                <a:cs typeface="Times New Roman"/>
              </a:rPr>
              <a:t>Add their absolute values.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4596765" algn="l"/>
              </a:tabLst>
            </a:pPr>
            <a:r>
              <a:rPr lang="en-US" sz="2400" dirty="0">
                <a:ea typeface="Calibri"/>
                <a:cs typeface="Times New Roman"/>
              </a:rPr>
              <a:t>Attach the common sign.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  <a:p>
            <a:pPr marL="400050" lvl="1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ea typeface="Calibri"/>
                <a:cs typeface="Times New Roman"/>
              </a:rPr>
              <a:t>To add two numbers with opposite signs:</a:t>
            </a:r>
            <a:endParaRPr lang="en-US" sz="2400" dirty="0">
              <a:ea typeface="Calibri"/>
              <a:cs typeface="Times New Roman"/>
            </a:endParaRPr>
          </a:p>
          <a:p>
            <a:pPr lvl="1" algn="just">
              <a:spcBef>
                <a:spcPts val="0"/>
              </a:spcBef>
              <a:buFont typeface="+mj-lt"/>
              <a:buAutoNum type="arabicPeriod"/>
              <a:tabLst>
                <a:tab pos="4596765" algn="l"/>
              </a:tabLst>
            </a:pPr>
            <a:r>
              <a:rPr lang="en-US" sz="2400" dirty="0">
                <a:ea typeface="Calibri"/>
                <a:cs typeface="Times New Roman"/>
              </a:rPr>
              <a:t>Subtract the smaller absolute value from the larger absolute value.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4596765" algn="l"/>
              </a:tabLst>
            </a:pPr>
            <a:r>
              <a:rPr lang="en-US" sz="2400" dirty="0">
                <a:ea typeface="Calibri"/>
                <a:cs typeface="Times New Roman"/>
              </a:rPr>
              <a:t>Attach the sign of the number with the larger absolute value</a:t>
            </a:r>
            <a:r>
              <a:rPr lang="en-US" sz="2400" dirty="0" smtClean="0">
                <a:ea typeface="Calibri"/>
                <a:cs typeface="Times New Roman"/>
              </a:rPr>
              <a:t>.</a:t>
            </a: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2</a:t>
            </a:r>
            <a:r>
              <a:rPr lang="en-US" sz="2400" dirty="0"/>
              <a:t>: Find the sum.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4286389"/>
                  </p:ext>
                </p:extLst>
              </p:nvPr>
            </p:nvGraphicFramePr>
            <p:xfrm>
              <a:off x="304800" y="1200150"/>
              <a:ext cx="32918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4286389"/>
                  </p:ext>
                </p:extLst>
              </p:nvPr>
            </p:nvGraphicFramePr>
            <p:xfrm>
              <a:off x="304800" y="1200150"/>
              <a:ext cx="32918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8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108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208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98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>
                <a:solidFill>
                  <a:srgbClr val="0070C0"/>
                </a:solidFill>
              </a:rPr>
              <a:t>Sample Problem 2</a:t>
            </a:r>
            <a:r>
              <a:rPr lang="en-US" sz="2400" dirty="0"/>
              <a:t>: Find the sum.</a:t>
            </a: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581400" y="2952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10200" y="2038350"/>
            <a:ext cx="640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410200" y="11239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1110147"/>
                  </p:ext>
                </p:extLst>
              </p:nvPr>
            </p:nvGraphicFramePr>
            <p:xfrm>
              <a:off x="304800" y="1200150"/>
              <a:ext cx="6492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1828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1110147"/>
                  </p:ext>
                </p:extLst>
              </p:nvPr>
            </p:nvGraphicFramePr>
            <p:xfrm>
              <a:off x="304800" y="1200150"/>
              <a:ext cx="6492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743200"/>
                    <a:gridCol w="1828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8667" r="-1166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8667" r="-75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3333" t="-8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108667" r="-1166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108667" r="-75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3333" t="-108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" t="-208667" r="-1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208667" r="-7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325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ADDING AND SUBTRACTING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RULE OF SUBTRACTION</a:t>
                </a:r>
                <a:r>
                  <a:rPr lang="en-US" sz="2400" dirty="0"/>
                  <a:t>: without a number line</a:t>
                </a:r>
              </a:p>
              <a:p>
                <a:pPr marL="400050" lvl="1" indent="0">
                  <a:buNone/>
                </a:pPr>
                <a:r>
                  <a:rPr lang="en-US" sz="2400" b="1" dirty="0"/>
                  <a:t>To subtract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/>
                  <a:t> from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b="1" dirty="0"/>
                  <a:t>, add the opposite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/>
                  <a:t> to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b="1" dirty="0"/>
                  <a:t>: </a:t>
                </a:r>
                <a:endParaRPr lang="en-US" sz="2400" dirty="0"/>
              </a:p>
              <a:p>
                <a:pPr marL="400050" lvl="1" indent="0">
                  <a:buNone/>
                </a:pPr>
                <a:endParaRPr lang="en-US" sz="2400" b="1" i="1" dirty="0" smtClean="0"/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𝒂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𝒃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𝒂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400050" lvl="1" indent="0">
                  <a:buNone/>
                </a:pPr>
                <a:endParaRPr lang="en-US" sz="2400" dirty="0" smtClean="0"/>
              </a:p>
              <a:p>
                <a:pPr marL="400050" lvl="1" indent="0"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/>
                  <a:t>result is the difference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30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958</Words>
  <Application>Microsoft Office PowerPoint</Application>
  <PresentationFormat>On-screen Show (16:9)</PresentationFormat>
  <Paragraphs>281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  <vt:lpstr>ADDING AND SUBTRACTING REAL NUMBERS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38</cp:revision>
  <dcterms:created xsi:type="dcterms:W3CDTF">2016-12-20T05:05:08Z</dcterms:created>
  <dcterms:modified xsi:type="dcterms:W3CDTF">2016-12-25T14:33:39Z</dcterms:modified>
</cp:coreProperties>
</file>